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90" r:id="rId4"/>
    <p:sldId id="284" r:id="rId5"/>
    <p:sldId id="269" r:id="rId6"/>
    <p:sldId id="297" r:id="rId7"/>
    <p:sldId id="298" r:id="rId8"/>
    <p:sldId id="299" r:id="rId9"/>
    <p:sldId id="300" r:id="rId10"/>
    <p:sldId id="302" r:id="rId11"/>
    <p:sldId id="303" r:id="rId12"/>
    <p:sldId id="294" r:id="rId13"/>
    <p:sldId id="295" r:id="rId14"/>
    <p:sldId id="306" r:id="rId15"/>
    <p:sldId id="307" r:id="rId16"/>
    <p:sldId id="291" r:id="rId17"/>
    <p:sldId id="272" r:id="rId18"/>
    <p:sldId id="310" r:id="rId19"/>
    <p:sldId id="313" r:id="rId20"/>
    <p:sldId id="285" r:id="rId21"/>
    <p:sldId id="286" r:id="rId22"/>
    <p:sldId id="304" r:id="rId23"/>
    <p:sldId id="309" r:id="rId24"/>
    <p:sldId id="312" r:id="rId25"/>
    <p:sldId id="311" r:id="rId26"/>
    <p:sldId id="314" r:id="rId27"/>
    <p:sldId id="292" r:id="rId28"/>
    <p:sldId id="293" r:id="rId29"/>
    <p:sldId id="305" r:id="rId30"/>
    <p:sldId id="271" r:id="rId31"/>
    <p:sldId id="308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404040"/>
    <a:srgbClr val="EB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9" autoAdjust="0"/>
  </p:normalViewPr>
  <p:slideViewPr>
    <p:cSldViewPr snapToGrid="0" snapToObjects="1"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4412"/>
            <a:ext cx="7772400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28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DMPS logo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5" y="5440791"/>
            <a:ext cx="1106479" cy="464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75071" y="6106830"/>
            <a:ext cx="1716827" cy="4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2198689"/>
            <a:ext cx="8229600" cy="3944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473204"/>
            <a:ext cx="8229600" cy="555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45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ition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340"/>
            <a:ext cx="7772400" cy="6334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0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3286125" cy="2320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3841749"/>
            <a:ext cx="3286125" cy="235743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417638"/>
            <a:ext cx="3286125" cy="478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4492625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95812" y="1417638"/>
            <a:ext cx="4548188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143376"/>
            <a:ext cx="8229600" cy="159543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199" y="1417638"/>
            <a:ext cx="2614613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2937" y="1417638"/>
            <a:ext cx="2746375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40438" y="1417638"/>
            <a:ext cx="2646362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611563"/>
            <a:ext cx="8229600" cy="2547937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417638"/>
            <a:ext cx="8229600" cy="4765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563688"/>
            <a:ext cx="4027488" cy="45640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3438" y="1563688"/>
            <a:ext cx="4043361" cy="4564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2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2374"/>
            <a:ext cx="91440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MPS logo 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1" y="6390010"/>
            <a:ext cx="765166" cy="3213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46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6" r:id="rId7"/>
    <p:sldLayoutId id="2147483659" r:id="rId8"/>
    <p:sldLayoutId id="2147483660" r:id="rId9"/>
    <p:sldLayoutId id="2147483661" r:id="rId10"/>
    <p:sldLayoutId id="2147483654" r:id="rId11"/>
    <p:sldLayoutId id="2147483662" r:id="rId12"/>
    <p:sldLayoutId id="214748365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7472" indent="-342900" algn="l" defTabSz="457200" rtl="0" eaLnBrk="1" latinLnBrk="0" hangingPunct="1">
        <a:spcBef>
          <a:spcPts val="500"/>
        </a:spcBef>
        <a:spcAft>
          <a:spcPts val="800"/>
        </a:spcAft>
        <a:buFont typeface="Arial"/>
        <a:buChar char="•"/>
        <a:defRPr sz="3200" kern="1200">
          <a:solidFill>
            <a:srgbClr val="626262"/>
          </a:solidFill>
          <a:latin typeface="Gill Sans MT"/>
          <a:ea typeface="+mn-ea"/>
          <a:cs typeface="Gill Sans M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26262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26262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525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FROM SOUP TO NUTS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or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FACEBOOK TO PINTEREST TO YOUTUBE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7757"/>
            <a:ext cx="6400800" cy="733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Integrating Your Web 2.0 Presence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92698" y="4321431"/>
            <a:ext cx="521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BB200"/>
                </a:solidFill>
                <a:latin typeface="Gill Sans MT"/>
                <a:cs typeface="Gill Sans MT"/>
              </a:rPr>
              <a:t>Phil Roeder, Director of Community Relations</a:t>
            </a:r>
          </a:p>
          <a:p>
            <a:pPr algn="ctr"/>
            <a:r>
              <a:rPr lang="en-US" sz="2000" dirty="0" smtClean="0">
                <a:solidFill>
                  <a:srgbClr val="EBB200"/>
                </a:solidFill>
                <a:latin typeface="Gill Sans MT"/>
                <a:cs typeface="Gill Sans MT"/>
              </a:rPr>
              <a:t>CGCS Public Relations Executive Meeting</a:t>
            </a:r>
            <a:endParaRPr lang="en-US" sz="2000" dirty="0">
              <a:solidFill>
                <a:srgbClr val="EBB2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92440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WHO’S EVERYBODY?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The landscape of social media us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778060"/>
            <a:ext cx="6400800" cy="4045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WHO’S EVERYBODY?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Social networking site user demographic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1775" y="1354346"/>
            <a:ext cx="3180451" cy="491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THAT WAS THEN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8916" name="Picture 4" descr="http://media.cnbc.com/i/CNBC/Sections/News_And_Analysis/__Story_Inserts/graphics/__ENTERTAINMENT/TV_SHOWS/madmen-don-draper-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1146" y="1851067"/>
            <a:ext cx="6141708" cy="429919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5158598" y="1708030"/>
            <a:ext cx="2708694" cy="1639019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5799" y="2023587"/>
            <a:ext cx="1794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Just tell them to go to the damn website.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12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THIS IS NOW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godonnybrook.com/v3/wp-content/themes/mimbo2.2/images/MM_507_Roger-Sterl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9674" y="1813704"/>
            <a:ext cx="7526547" cy="3763274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960210" y="1552739"/>
            <a:ext cx="2708694" cy="1639019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9745" y="1868296"/>
            <a:ext cx="1975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could always bring the website to 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12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OR THAT WAS THEN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2560" y="1426149"/>
            <a:ext cx="4838880" cy="473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12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AND THIS IS NOW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736" y="1446299"/>
            <a:ext cx="485652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12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2166938"/>
            <a:ext cx="8715375" cy="754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DES MOINES APPROACH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764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3232" y="2066004"/>
            <a:ext cx="7755160" cy="3523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2011: DMPS had no social media presence.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Used YouTube, </a:t>
            </a:r>
            <a:r>
              <a:rPr lang="en-US" sz="2400" dirty="0" err="1" smtClean="0"/>
              <a:t>Flickr</a:t>
            </a:r>
            <a:r>
              <a:rPr lang="en-US" sz="2400" dirty="0" smtClean="0"/>
              <a:t> as online filing cabinets</a:t>
            </a:r>
            <a:endParaRPr lang="en-US" sz="2400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Today: Integrating 6 social media tools with the district’s new website.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</a:t>
            </a:r>
            <a:r>
              <a:rPr lang="en-US" sz="2400" dirty="0" smtClean="0"/>
              <a:t>Driven by new web site and the need to “get with it”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DMPS JOINS THE 21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3600" b="1" dirty="0" smtClean="0">
                <a:solidFill>
                  <a:schemeClr val="bg1"/>
                </a:solidFill>
              </a:rPr>
              <a:t> CENTURY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3231" y="2066004"/>
            <a:ext cx="8108843" cy="352389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Develop our own “news network”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Use various media (words, photos, video)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Enhance outreach with those most interested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Bring the new web site to the community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Bring the community to the new web site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DMPS JOINS THE 21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3600" b="1" dirty="0" smtClean="0">
                <a:solidFill>
                  <a:schemeClr val="bg1"/>
                </a:solidFill>
              </a:rPr>
              <a:t> CENTURY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INTEGRATE WITH WEB SITES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4312" y="1399579"/>
            <a:ext cx="3214027" cy="478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2860" y="1382326"/>
            <a:ext cx="3351934" cy="482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1554492"/>
            <a:ext cx="8715375" cy="754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CASE YOU’RE TWEETING DURING THIS PRESENTATION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11464"/>
            <a:ext cx="7772400" cy="1708777"/>
          </a:xfrm>
        </p:spPr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WhyBotherWithSocialMedia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TheDesMoinesApproach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LessonsLearned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64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     /</a:t>
            </a:r>
            <a:r>
              <a:rPr lang="en-US" dirty="0" err="1" smtClean="0">
                <a:solidFill>
                  <a:srgbClr val="626262"/>
                </a:solidFill>
              </a:rPr>
              <a:t>DMschools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More story focused.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Post summaries/share links of blog, news releases, announcements.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FACEBOOK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7553" y="1500976"/>
            <a:ext cx="617482" cy="64008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6226" t="12537" r="40189" b="4363"/>
          <a:stretch>
            <a:fillRect/>
          </a:stretch>
        </p:blipFill>
        <p:spPr bwMode="auto">
          <a:xfrm>
            <a:off x="0" y="1342013"/>
            <a:ext cx="3554083" cy="494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505314"/>
            <a:ext cx="5037257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     /</a:t>
            </a:r>
            <a:r>
              <a:rPr lang="en-US" dirty="0" err="1" smtClean="0">
                <a:solidFill>
                  <a:srgbClr val="626262"/>
                </a:solidFill>
              </a:rPr>
              <a:t>DMschools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Link to (most) new web content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Reminders/announcements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Share/</a:t>
            </a:r>
            <a:r>
              <a:rPr lang="en-US" dirty="0" err="1" smtClean="0">
                <a:solidFill>
                  <a:srgbClr val="626262"/>
                </a:solidFill>
              </a:rPr>
              <a:t>retweet</a:t>
            </a:r>
            <a:endParaRPr lang="en-US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Fun facts and miscellany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Embedded on home page</a:t>
            </a: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TWITTER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31192"/>
            <a:ext cx="3634778" cy="44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3046" y="1383134"/>
            <a:ext cx="674993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     /</a:t>
            </a:r>
            <a:r>
              <a:rPr lang="en-US" dirty="0" err="1" smtClean="0">
                <a:solidFill>
                  <a:srgbClr val="626262"/>
                </a:solidFill>
              </a:rPr>
              <a:t>DMschools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err="1" smtClean="0"/>
              <a:t>Pinterest</a:t>
            </a:r>
            <a:r>
              <a:rPr lang="en-US" dirty="0" smtClean="0"/>
              <a:t> founder is a DMPS alum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Similar postings to Facebook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More graphical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PINTEREST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3990"/>
            <a:ext cx="3683187" cy="322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0295" y="1496688"/>
            <a:ext cx="661963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err="1" smtClean="0">
                <a:solidFill>
                  <a:srgbClr val="626262"/>
                </a:solidFill>
              </a:rPr>
              <a:t>DMschools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626262"/>
                </a:solidFill>
              </a:rPr>
              <a:t>      .com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Hundreds of snapshots received each year from our schools.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Opportunity to highlight images and stories shared by our schools.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TUMBLR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543" y="1337091"/>
            <a:ext cx="2674133" cy="49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1941" y="1500134"/>
            <a:ext cx="645369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     /</a:t>
            </a:r>
            <a:r>
              <a:rPr lang="en-US" dirty="0" err="1" smtClean="0">
                <a:solidFill>
                  <a:srgbClr val="626262"/>
                </a:solidFill>
              </a:rPr>
              <a:t>dmps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Library for 7,000+ photojournalist-quality photos.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Images shared on web site and social media.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FLICKR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9560" r="62080" b="6625"/>
          <a:stretch>
            <a:fillRect/>
          </a:stretch>
        </p:blipFill>
        <p:spPr bwMode="auto">
          <a:xfrm>
            <a:off x="0" y="1600200"/>
            <a:ext cx="36403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3" cstate="email"/>
          <a:srcRect l="28231" t="21437" r="50552" b="61936"/>
          <a:stretch>
            <a:fillRect/>
          </a:stretch>
        </p:blipFill>
        <p:spPr bwMode="auto">
          <a:xfrm>
            <a:off x="4080295" y="1548444"/>
            <a:ext cx="640080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   /</a:t>
            </a:r>
            <a:r>
              <a:rPr lang="en-US" dirty="0" err="1" smtClean="0"/>
              <a:t>dmpstv</a:t>
            </a:r>
            <a:endParaRPr lang="en-US" dirty="0" smtClean="0"/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All programming available via YouTube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Latest programming embedded on home page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New programs shared via other social media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YOUTUBE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679" t="7799" r="52891" b="5409"/>
          <a:stretch>
            <a:fillRect/>
          </a:stretch>
        </p:blipFill>
        <p:spPr bwMode="auto">
          <a:xfrm>
            <a:off x="-1" y="1518260"/>
            <a:ext cx="3627106" cy="46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graphicsfuel.com/wp-content/uploads/2013/03/social-media-icons-preview.png"/>
          <p:cNvPicPr>
            <a:picLocks noChangeAspect="1" noChangeArrowheads="1"/>
          </p:cNvPicPr>
          <p:nvPr/>
        </p:nvPicPr>
        <p:blipFill>
          <a:blip r:embed="rId3" cstate="email"/>
          <a:srcRect l="28757" t="1786" r="51253" b="81435"/>
          <a:stretch>
            <a:fillRect/>
          </a:stretch>
        </p:blipFill>
        <p:spPr bwMode="auto">
          <a:xfrm>
            <a:off x="4028536" y="1600200"/>
            <a:ext cx="597617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6037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b="1" dirty="0" smtClean="0">
                <a:solidFill>
                  <a:srgbClr val="626262"/>
                </a:solidFill>
              </a:rPr>
              <a:t>FOURSQUARE</a:t>
            </a:r>
            <a:r>
              <a:rPr lang="en-US" dirty="0" smtClean="0">
                <a:solidFill>
                  <a:srgbClr val="626262"/>
                </a:solidFill>
              </a:rPr>
              <a:t>: Acquired our locations; determining if there is any value to putting it to use.</a:t>
            </a:r>
            <a:endParaRPr lang="en-US" dirty="0">
              <a:solidFill>
                <a:srgbClr val="626262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b="1" dirty="0" smtClean="0">
                <a:solidFill>
                  <a:srgbClr val="626262"/>
                </a:solidFill>
              </a:rPr>
              <a:t>INSTRAGRAM</a:t>
            </a:r>
            <a:r>
              <a:rPr lang="en-US" dirty="0" smtClean="0">
                <a:solidFill>
                  <a:srgbClr val="626262"/>
                </a:solidFill>
              </a:rPr>
              <a:t>: Begun slowly using for district; may encourage schools to use this for their photos.</a:t>
            </a: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OUR NEXT FRONTIERS?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patrickstack.com/images/share_icons/foursquar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171" y="1755835"/>
            <a:ext cx="1828800" cy="1828800"/>
          </a:xfrm>
          <a:prstGeom prst="rect">
            <a:avLst/>
          </a:prstGeom>
          <a:noFill/>
        </p:spPr>
      </p:pic>
      <p:pic>
        <p:nvPicPr>
          <p:cNvPr id="4100" name="Picture 4" descr="http://www.dmconfidential.com/wp-content/uploads/Instagram_Icon_Large-430x4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171" y="3999451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2166938"/>
            <a:ext cx="8715375" cy="754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LESSONS LEARNED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764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1140" cy="46539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4100" dirty="0" smtClean="0">
                <a:solidFill>
                  <a:srgbClr val="626262"/>
                </a:solidFill>
              </a:rPr>
              <a:t>Use It, or Lose It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Regularly update your sites (or get rid of them)</a:t>
            </a:r>
            <a:endParaRPr lang="en-US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4100" dirty="0" smtClean="0"/>
              <a:t>Promote, Promote, Promote</a:t>
            </a:r>
            <a:endParaRPr lang="en-US" sz="3500" dirty="0" smtClean="0"/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Regularly notify parents, staff of sites; include in materials; advertise</a:t>
            </a:r>
            <a:endParaRPr lang="en-US" dirty="0"/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4100" dirty="0" smtClean="0"/>
              <a:t>Do Unto Others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Follow and connect with community, similar interests, media, etc.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4100" dirty="0" smtClean="0"/>
              <a:t>Integrate, Integrate, Integrate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 Connect web site and social media sites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FRIENDS, LIKES AND FOLLOWERS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DON’T KEEP IT A SECRET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1324" y="4941904"/>
            <a:ext cx="8229600" cy="6911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en-US" dirty="0" smtClean="0"/>
              <a:t>Back to School billboard concept</a:t>
            </a:r>
            <a:endParaRPr lang="en-US" dirty="0">
              <a:solidFill>
                <a:srgbClr val="62626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260" y="1348552"/>
            <a:ext cx="4446096" cy="333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4882" y="1348552"/>
            <a:ext cx="4432858" cy="33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5493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2166938"/>
            <a:ext cx="8715375" cy="754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BOTHER WITH SOCIAL MEDIA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764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EVEN A VIRTUAL SOCIETY HAS RULES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33117" cy="46539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Find the right opened/closed balance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Encourage use but recognize consequences</a:t>
            </a:r>
            <a:endParaRPr lang="en-US" sz="2400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Set clear guidelines for staff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i.e. don’t “like” your students, separate personal and classroom pages, etc.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Set clear expectations for the public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No one likes a #@%&amp;!</a:t>
            </a: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9720" y="1427680"/>
            <a:ext cx="7798275" cy="4722958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600" dirty="0" smtClean="0"/>
              <a:t>Please note that Des Moines Public Schools reserves the right to </a:t>
            </a:r>
            <a:r>
              <a:rPr lang="en-US" sz="2600" b="1" dirty="0" smtClean="0"/>
              <a:t>remove comments </a:t>
            </a:r>
            <a:r>
              <a:rPr lang="en-US" sz="2600" dirty="0" smtClean="0"/>
              <a:t>and/or </a:t>
            </a:r>
            <a:r>
              <a:rPr lang="en-US" sz="2600" b="1" dirty="0" smtClean="0"/>
              <a:t>block users </a:t>
            </a:r>
            <a:r>
              <a:rPr lang="en-US" sz="2600" dirty="0" smtClean="0"/>
              <a:t>on any of its social media sites who post comments which, in the school district’s sole discretion, </a:t>
            </a:r>
            <a:r>
              <a:rPr lang="en-US" sz="2600" b="1" dirty="0" smtClean="0"/>
              <a:t>bully</a:t>
            </a:r>
            <a:r>
              <a:rPr lang="en-US" sz="2600" dirty="0" smtClean="0"/>
              <a:t>, </a:t>
            </a:r>
            <a:r>
              <a:rPr lang="en-US" sz="2600" b="1" dirty="0" smtClean="0"/>
              <a:t>intimidate</a:t>
            </a:r>
            <a:r>
              <a:rPr lang="en-US" sz="2600" dirty="0" smtClean="0"/>
              <a:t>, or </a:t>
            </a:r>
            <a:r>
              <a:rPr lang="en-US" sz="2600" b="1" dirty="0" smtClean="0"/>
              <a:t>harass</a:t>
            </a:r>
            <a:r>
              <a:rPr lang="en-US" sz="2600" dirty="0" smtClean="0"/>
              <a:t> any individual; contain </a:t>
            </a:r>
            <a:r>
              <a:rPr lang="en-US" sz="2600" b="1" dirty="0" smtClean="0"/>
              <a:t>obscenity</a:t>
            </a:r>
            <a:r>
              <a:rPr lang="en-US" sz="2600" dirty="0" smtClean="0"/>
              <a:t>, </a:t>
            </a:r>
            <a:r>
              <a:rPr lang="en-US" sz="2600" b="1" dirty="0" smtClean="0"/>
              <a:t>nudity</a:t>
            </a:r>
            <a:r>
              <a:rPr lang="en-US" sz="2600" dirty="0" smtClean="0"/>
              <a:t> or gratuitous </a:t>
            </a:r>
            <a:r>
              <a:rPr lang="en-US" sz="2600" b="1" dirty="0" smtClean="0"/>
              <a:t>violence</a:t>
            </a:r>
            <a:r>
              <a:rPr lang="en-US" sz="2600" dirty="0" smtClean="0"/>
              <a:t>; are commercial or political </a:t>
            </a:r>
            <a:r>
              <a:rPr lang="en-US" sz="2600" b="1" dirty="0" smtClean="0"/>
              <a:t>solicitations</a:t>
            </a:r>
            <a:r>
              <a:rPr lang="en-US" sz="2600" dirty="0" smtClean="0"/>
              <a:t>; are factually </a:t>
            </a:r>
            <a:r>
              <a:rPr lang="en-US" sz="2600" b="1" dirty="0" smtClean="0"/>
              <a:t>erroneous</a:t>
            </a:r>
            <a:r>
              <a:rPr lang="en-US" sz="2600" dirty="0" smtClean="0"/>
              <a:t>, </a:t>
            </a:r>
            <a:r>
              <a:rPr lang="en-US" sz="2600" b="1" dirty="0" smtClean="0"/>
              <a:t>libelous</a:t>
            </a:r>
            <a:r>
              <a:rPr lang="en-US" sz="2600" dirty="0" smtClean="0"/>
              <a:t>, or </a:t>
            </a:r>
            <a:r>
              <a:rPr lang="en-US" sz="2600" b="1" dirty="0" smtClean="0"/>
              <a:t>wildly</a:t>
            </a:r>
            <a:r>
              <a:rPr lang="en-US" sz="2600" dirty="0" smtClean="0"/>
              <a:t> </a:t>
            </a:r>
            <a:r>
              <a:rPr lang="en-US" sz="2600" b="1" dirty="0" smtClean="0"/>
              <a:t>off-topic</a:t>
            </a:r>
            <a:r>
              <a:rPr lang="en-US" sz="2600" dirty="0" smtClean="0"/>
              <a:t>; are from anonymous blog </a:t>
            </a:r>
            <a:r>
              <a:rPr lang="en-US" sz="2600" b="1" dirty="0" smtClean="0"/>
              <a:t>trolls</a:t>
            </a:r>
            <a:r>
              <a:rPr lang="en-US" sz="2600" dirty="0" smtClean="0"/>
              <a:t>; or that otherwise </a:t>
            </a:r>
            <a:r>
              <a:rPr lang="en-US" sz="2600" b="1" dirty="0" smtClean="0"/>
              <a:t>violate</a:t>
            </a:r>
            <a:r>
              <a:rPr lang="en-US" sz="2600" dirty="0" smtClean="0"/>
              <a:t> State </a:t>
            </a:r>
            <a:r>
              <a:rPr lang="en-US" sz="2600" b="1" dirty="0" smtClean="0"/>
              <a:t>law</a:t>
            </a:r>
            <a:r>
              <a:rPr lang="en-US" sz="2600" dirty="0" smtClean="0"/>
              <a:t>, school district </a:t>
            </a:r>
            <a:r>
              <a:rPr lang="en-US" sz="2600" b="1" dirty="0" smtClean="0"/>
              <a:t>policy</a:t>
            </a:r>
            <a:r>
              <a:rPr lang="en-US" sz="2600" dirty="0" smtClean="0"/>
              <a:t>, or the </a:t>
            </a:r>
            <a:r>
              <a:rPr lang="en-US" sz="2600" b="1" dirty="0" smtClean="0"/>
              <a:t>guidelines</a:t>
            </a:r>
            <a:r>
              <a:rPr lang="en-US" sz="2600" dirty="0" smtClean="0"/>
              <a:t> of the social media sites.</a:t>
            </a:r>
            <a:endParaRPr lang="en-US" sz="2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EVEN A VIRTUAL SOCIETY HAS RULES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2166938"/>
            <a:ext cx="8715375" cy="754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7649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324" y="3306758"/>
            <a:ext cx="8229600" cy="2940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If your district is debating the use of social media today, it was also probably debating: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Using a telephone in the 1920s?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Using a fax machine in the 1980s?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Using email and web sites in the 1990s?</a:t>
            </a: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SOCIAL MEDIA DEBATE IS OVER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s.123rf.com/400wm/400/400/phaitoon/phaitoon1108/phaitoon110800152/10181081-old-telephone-with-rotary-dial-isolated-on-white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0943" y="1377954"/>
            <a:ext cx="2604074" cy="1738219"/>
          </a:xfrm>
          <a:prstGeom prst="rect">
            <a:avLst/>
          </a:prstGeom>
          <a:noFill/>
        </p:spPr>
      </p:pic>
      <p:pic>
        <p:nvPicPr>
          <p:cNvPr id="2052" name="Picture 4" descr="http://in2eastafrica.net/wp-content/uploads/2011/08/fax-machi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6285" y="1377955"/>
            <a:ext cx="2619653" cy="1738218"/>
          </a:xfrm>
          <a:prstGeom prst="rect">
            <a:avLst/>
          </a:prstGeom>
          <a:noFill/>
        </p:spPr>
      </p:pic>
      <p:pic>
        <p:nvPicPr>
          <p:cNvPr id="2054" name="Picture 6" descr="http://www.lyntonweb.com/Portals/74005/images/old-computer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3432" y="1377955"/>
            <a:ext cx="2613727" cy="1704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24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Mobility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	Reaches everybody everywhere in real time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Everybody else is doing it!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	67% of all adults on internet use social media (and 81% of 	adults use the internet)</a:t>
            </a:r>
            <a:endParaRPr lang="en-US" sz="2400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Drive traffic to web site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sz="2400" dirty="0" smtClean="0"/>
              <a:t> 	Web site is now a platform, not a destination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WHY BE SOCIAL?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0313" y="1600200"/>
            <a:ext cx="4916487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Mobility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626262"/>
                </a:solidFill>
              </a:rPr>
              <a:t>“Real time” reporting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dirty="0" smtClean="0"/>
              <a:t>The comfort of home (and anywhere else)</a:t>
            </a:r>
            <a:endParaRPr lang="en-US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 smtClean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>
                <a:schemeClr val="tx1"/>
              </a:buClr>
            </a:pPr>
            <a:endParaRPr lang="en-US" dirty="0">
              <a:solidFill>
                <a:srgbClr val="62626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EVERYONE &amp; EVERYWHERE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shot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465" y="1331378"/>
            <a:ext cx="2778256" cy="49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7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WHO’S EVERYBODY?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go-gulf.com/social-networking-us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8313" y="1604513"/>
            <a:ext cx="5667375" cy="4494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WHO’S EVERYBODY?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go-gulf.com/social-networking-us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2285" y="1348630"/>
            <a:ext cx="4399430" cy="492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WHO’S EVERYBODY?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go-gulf.com/social-networking-us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9509" y="1319841"/>
            <a:ext cx="4404982" cy="4921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5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404040"/>
      </a:dk1>
      <a:lt1>
        <a:sysClr val="window" lastClr="FFFFFF"/>
      </a:lt1>
      <a:dk2>
        <a:srgbClr val="013668"/>
      </a:dk2>
      <a:lt2>
        <a:srgbClr val="A0C0E6"/>
      </a:lt2>
      <a:accent1>
        <a:srgbClr val="013668"/>
      </a:accent1>
      <a:accent2>
        <a:srgbClr val="EB9E00"/>
      </a:accent2>
      <a:accent3>
        <a:srgbClr val="9A3640"/>
      </a:accent3>
      <a:accent4>
        <a:srgbClr val="B1C55A"/>
      </a:accent4>
      <a:accent5>
        <a:srgbClr val="A0C0E6"/>
      </a:accent5>
      <a:accent6>
        <a:srgbClr val="8E8E8E"/>
      </a:accent6>
      <a:hlink>
        <a:srgbClr val="D5DFA9"/>
      </a:hlink>
      <a:folHlink>
        <a:srgbClr val="FE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19405</TotalTime>
  <Words>665</Words>
  <Application>Microsoft Office PowerPoint</Application>
  <PresentationFormat>On-screen Show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FROM SOUP TO NUTS or FACEBOOK TO PINTEREST TO YOUTUBE</vt:lpstr>
      <vt:lpstr>IN CASE YOU’RE TWEETING DURING THIS PRESENTATION</vt:lpstr>
      <vt:lpstr>WHY BOTHER WITH SOCIAL MEDIA</vt:lpstr>
      <vt:lpstr>THE SOCIAL MEDIA DEBATE IS OVER</vt:lpstr>
      <vt:lpstr>WHY BE SOCIAL?</vt:lpstr>
      <vt:lpstr>EVERYONE &amp; EVERYWHERE</vt:lpstr>
      <vt:lpstr>WHO’S EVERYBODY?</vt:lpstr>
      <vt:lpstr>WHO’S EVERYBODY?</vt:lpstr>
      <vt:lpstr>WHO’S EVERYBODY?</vt:lpstr>
      <vt:lpstr>WHO’S EVERYBODY?</vt:lpstr>
      <vt:lpstr>WHO’S EVERYBODY?</vt:lpstr>
      <vt:lpstr>THAT WAS THEN</vt:lpstr>
      <vt:lpstr>THIS IS NOW</vt:lpstr>
      <vt:lpstr>OR THAT WAS THEN</vt:lpstr>
      <vt:lpstr>AND THIS IS NOW</vt:lpstr>
      <vt:lpstr>THE DES MOINES APPROACH</vt:lpstr>
      <vt:lpstr>DMPS JOINS THE 21st CENTURY</vt:lpstr>
      <vt:lpstr>DMPS JOINS THE 21st CENTURY</vt:lpstr>
      <vt:lpstr>INTEGRATE WITH WEB SITES</vt:lpstr>
      <vt:lpstr>FACEBOOK</vt:lpstr>
      <vt:lpstr>TWITTER</vt:lpstr>
      <vt:lpstr>PINTEREST</vt:lpstr>
      <vt:lpstr>TUMBLR</vt:lpstr>
      <vt:lpstr>FLICKR</vt:lpstr>
      <vt:lpstr>YOUTUBE</vt:lpstr>
      <vt:lpstr>OUR NEXT FRONTIERS?</vt:lpstr>
      <vt:lpstr>LESSONS LEARNED</vt:lpstr>
      <vt:lpstr>FRIENDS, LIKES AND FOLLOWERS</vt:lpstr>
      <vt:lpstr>DON’T KEEP IT A SECRET</vt:lpstr>
      <vt:lpstr>EVEN A VIRTUAL SOCIETY HAS RULES</vt:lpstr>
      <vt:lpstr>EVEN A VIRTUAL SOCIETY HAS RULES</vt:lpstr>
      <vt:lpstr>THANK YOU</vt:lpstr>
    </vt:vector>
  </TitlesOfParts>
  <Company>Des Moines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Rohwer</dc:creator>
  <cp:lastModifiedBy>Tonya Harris</cp:lastModifiedBy>
  <cp:revision>582</cp:revision>
  <dcterms:created xsi:type="dcterms:W3CDTF">2012-05-23T20:50:18Z</dcterms:created>
  <dcterms:modified xsi:type="dcterms:W3CDTF">2013-07-19T16:20:53Z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-1665336375</vt:i4>
  </property>
  <property fmtid="{D5CDD505-2E9C-101B-9397-08002B2CF9AE}" pid="3" name="_NewReviewCycle">
    <vt:lpwstr/>
  </property>
  <property fmtid="{D5CDD505-2E9C-101B-9397-08002B2CF9AE}" pid="4" name="_EmailSubject">
    <vt:lpwstr>Finally!</vt:lpwstr>
  </property>
  <property fmtid="{D5CDD505-2E9C-101B-9397-08002B2CF9AE}" pid="5" name="_AuthorEmail">
    <vt:lpwstr>phillip.roeder@dmschools.org</vt:lpwstr>
  </property>
  <property fmtid="{D5CDD505-2E9C-101B-9397-08002B2CF9AE}" pid="6" name="_AuthorEmailDisplayName">
    <vt:lpwstr>Roeder, Phillip</vt:lpwstr>
  </property>
</Properties>
</file>